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9" r:id="rId2"/>
  </p:sldMasterIdLst>
  <p:notesMasterIdLst>
    <p:notesMasterId r:id="rId60"/>
  </p:notesMasterIdLst>
  <p:handoutMasterIdLst>
    <p:handoutMasterId r:id="rId61"/>
  </p:handoutMasterIdLst>
  <p:sldIdLst>
    <p:sldId id="394" r:id="rId3"/>
    <p:sldId id="395" r:id="rId4"/>
    <p:sldId id="770" r:id="rId5"/>
    <p:sldId id="773" r:id="rId6"/>
    <p:sldId id="780" r:id="rId7"/>
    <p:sldId id="781" r:id="rId8"/>
    <p:sldId id="789" r:id="rId9"/>
    <p:sldId id="790" r:id="rId10"/>
    <p:sldId id="791" r:id="rId11"/>
    <p:sldId id="792" r:id="rId12"/>
    <p:sldId id="793" r:id="rId13"/>
    <p:sldId id="794" r:id="rId14"/>
    <p:sldId id="795" r:id="rId15"/>
    <p:sldId id="796" r:id="rId16"/>
    <p:sldId id="797" r:id="rId17"/>
    <p:sldId id="798" r:id="rId18"/>
    <p:sldId id="799" r:id="rId19"/>
    <p:sldId id="800" r:id="rId20"/>
    <p:sldId id="801" r:id="rId21"/>
    <p:sldId id="802" r:id="rId22"/>
    <p:sldId id="803" r:id="rId23"/>
    <p:sldId id="804" r:id="rId24"/>
    <p:sldId id="805" r:id="rId25"/>
    <p:sldId id="806" r:id="rId26"/>
    <p:sldId id="807" r:id="rId27"/>
    <p:sldId id="808" r:id="rId28"/>
    <p:sldId id="809" r:id="rId29"/>
    <p:sldId id="810" r:id="rId30"/>
    <p:sldId id="811" r:id="rId31"/>
    <p:sldId id="782" r:id="rId32"/>
    <p:sldId id="784" r:id="rId33"/>
    <p:sldId id="785" r:id="rId34"/>
    <p:sldId id="786" r:id="rId35"/>
    <p:sldId id="787" r:id="rId36"/>
    <p:sldId id="825" r:id="rId37"/>
    <p:sldId id="774" r:id="rId38"/>
    <p:sldId id="830" r:id="rId39"/>
    <p:sldId id="831" r:id="rId40"/>
    <p:sldId id="832" r:id="rId41"/>
    <p:sldId id="833" r:id="rId42"/>
    <p:sldId id="834" r:id="rId43"/>
    <p:sldId id="835" r:id="rId44"/>
    <p:sldId id="826" r:id="rId45"/>
    <p:sldId id="827" r:id="rId46"/>
    <p:sldId id="828" r:id="rId47"/>
    <p:sldId id="829" r:id="rId48"/>
    <p:sldId id="812" r:id="rId49"/>
    <p:sldId id="813" r:id="rId50"/>
    <p:sldId id="814" r:id="rId51"/>
    <p:sldId id="815" r:id="rId52"/>
    <p:sldId id="816" r:id="rId53"/>
    <p:sldId id="817" r:id="rId54"/>
    <p:sldId id="818" r:id="rId55"/>
    <p:sldId id="508" r:id="rId56"/>
    <p:sldId id="579" r:id="rId57"/>
    <p:sldId id="580" r:id="rId58"/>
    <p:sldId id="836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D9B091-7852-409F-8C02-EB5CE6D771D0}">
          <p14:sldIdLst>
            <p14:sldId id="394"/>
            <p14:sldId id="395"/>
            <p14:sldId id="770"/>
          </p14:sldIdLst>
        </p14:section>
        <p14:section name="Knapsack" id="{BD395565-AFFA-4BEA-B84F-1DF1F4012D40}">
          <p14:sldIdLst>
            <p14:sldId id="773"/>
            <p14:sldId id="780"/>
            <p14:sldId id="781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782"/>
            <p14:sldId id="784"/>
            <p14:sldId id="785"/>
            <p14:sldId id="786"/>
            <p14:sldId id="787"/>
          </p14:sldIdLst>
        </p14:section>
        <p14:section name="Subset Sum" id="{3420674C-3045-4E4C-AEE5-E63C993DBE03}">
          <p14:sldIdLst>
            <p14:sldId id="825"/>
            <p14:sldId id="774"/>
            <p14:sldId id="830"/>
            <p14:sldId id="831"/>
            <p14:sldId id="832"/>
            <p14:sldId id="833"/>
            <p14:sldId id="834"/>
            <p14:sldId id="835"/>
            <p14:sldId id="826"/>
            <p14:sldId id="827"/>
            <p14:sldId id="828"/>
            <p14:sldId id="829"/>
          </p14:sldIdLst>
        </p14:section>
        <p14:section name="Longest Common Subsequence" id="{9BBC4724-8A8B-4D0F-88FD-2FF833AF13A0}">
          <p14:sldIdLst>
            <p14:sldId id="812"/>
            <p14:sldId id="813"/>
            <p14:sldId id="814"/>
            <p14:sldId id="815"/>
            <p14:sldId id="816"/>
            <p14:sldId id="817"/>
            <p14:sldId id="818"/>
          </p14:sldIdLst>
        </p14:section>
        <p14:section name="Summary" id="{6ED557E3-EA6A-4240-9233-91A2DCF57116}">
          <p14:sldIdLst>
            <p14:sldId id="508"/>
            <p14:sldId id="579"/>
            <p14:sldId id="580"/>
            <p14:sldId id="8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0097CC"/>
    <a:srgbClr val="FF9933"/>
    <a:srgbClr val="FFA72A"/>
    <a:srgbClr val="FFF0D9"/>
    <a:srgbClr val="F0F5FA"/>
    <a:srgbClr val="1A8AFA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4" autoAdjust="0"/>
    <p:restoredTop sz="94533" autoAdjust="0"/>
  </p:normalViewPr>
  <p:slideViewPr>
    <p:cSldViewPr>
      <p:cViewPr varScale="1">
        <p:scale>
          <a:sx n="86" d="100"/>
          <a:sy n="86" d="100"/>
        </p:scale>
        <p:origin x="605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2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5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64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61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6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18" Type="http://schemas.openxmlformats.org/officeDocument/2006/relationships/hyperlink" Target="http://www.indeavr.com/" TargetMode="External"/><Relationship Id="rId26" Type="http://schemas.openxmlformats.org/officeDocument/2006/relationships/hyperlink" Target="http://www.softwaregroup-bg.com/" TargetMode="External"/><Relationship Id="rId3" Type="http://schemas.openxmlformats.org/officeDocument/2006/relationships/hyperlink" Target="http://softuni.bg/" TargetMode="External"/><Relationship Id="rId21" Type="http://schemas.openxmlformats.org/officeDocument/2006/relationships/image" Target="../media/image10.png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image" Target="../media/image5.jpeg"/><Relationship Id="rId16" Type="http://schemas.openxmlformats.org/officeDocument/2006/relationships/hyperlink" Target="http://smartit.bg/" TargetMode="External"/><Relationship Id="rId20" Type="http://schemas.openxmlformats.org/officeDocument/2006/relationships/hyperlink" Target="http://www.infragistics.com/" TargetMode="Externa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24" Type="http://schemas.openxmlformats.org/officeDocument/2006/relationships/hyperlink" Target="http://www.telenor.bg/" TargetMode="External"/><Relationship Id="rId5" Type="http://schemas.openxmlformats.org/officeDocument/2006/relationships/hyperlink" Target="http://www.nakov.com/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hyperlink" Target="https://netpeak.net/" TargetMode="External"/><Relationship Id="rId10" Type="http://schemas.openxmlformats.org/officeDocument/2006/relationships/hyperlink" Target="http://www.youtube.com/SoftwareUniversity" TargetMode="External"/><Relationship Id="rId19" Type="http://schemas.openxmlformats.org/officeDocument/2006/relationships/image" Target="../media/image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14" Type="http://schemas.openxmlformats.org/officeDocument/2006/relationships/hyperlink" Target="http://xs-software.com/" TargetMode="External"/><Relationship Id="rId22" Type="http://schemas.openxmlformats.org/officeDocument/2006/relationships/hyperlink" Target="http://www.superhosting.bg/" TargetMode="External"/><Relationship Id="rId27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softuni.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s://www.facebook.com/SoftwareUniversity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://www.facebook.com/SoftwareUniversity" TargetMode="External"/><Relationship Id="rId9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C4033-2596-4393-B7AC-9E1BB1CDD9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56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3/23/2018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4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5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64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9292A919-C7C3-4DC9-AE40-34F2ABAE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6"/>
            <a:extLst>
              <a:ext uri="{FF2B5EF4-FFF2-40B4-BE49-F238E27FC236}">
                <a16:creationId xmlns:a16="http://schemas.microsoft.com/office/drawing/2014/main" id="{1F1C2518-B0E1-48DD-A7F2-E8AF9AAF3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8"/>
            <a:extLst>
              <a:ext uri="{FF2B5EF4-FFF2-40B4-BE49-F238E27FC236}">
                <a16:creationId xmlns:a16="http://schemas.microsoft.com/office/drawing/2014/main" id="{99BC81FE-DBBF-437A-97A5-279308956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2" name="Picture 21">
            <a:hlinkClick r:id="rId20"/>
            <a:extLst>
              <a:ext uri="{FF2B5EF4-FFF2-40B4-BE49-F238E27FC236}">
                <a16:creationId xmlns:a16="http://schemas.microsoft.com/office/drawing/2014/main" id="{93720E21-B433-4397-8A67-0E9D0BD9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22"/>
            <a:extLst>
              <a:ext uri="{FF2B5EF4-FFF2-40B4-BE49-F238E27FC236}">
                <a16:creationId xmlns:a16="http://schemas.microsoft.com/office/drawing/2014/main" id="{A170774A-EF9B-46FC-8513-70B90AB86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24"/>
            <a:extLst>
              <a:ext uri="{FF2B5EF4-FFF2-40B4-BE49-F238E27FC236}">
                <a16:creationId xmlns:a16="http://schemas.microsoft.com/office/drawing/2014/main" id="{BC5BBEB1-3994-44DD-BAF6-79E6F625D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5" name="Picture 24">
            <a:hlinkClick r:id="rId26"/>
            <a:extLst>
              <a:ext uri="{FF2B5EF4-FFF2-40B4-BE49-F238E27FC236}">
                <a16:creationId xmlns:a16="http://schemas.microsoft.com/office/drawing/2014/main" id="{4B523696-EFF6-4C91-9066-76E7749E4A29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33FCE135-F518-4274-8DC0-26DEA6273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64252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41-C2E3-424C-BE52-857C68BA4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000" b="1" i="0" u="none" strike="noStrike" baseline="0" smtClean="0"/>
            </a:lvl1pPr>
          </a:lstStyle>
          <a:p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Trainings @ Software University</a:t>
            </a:r>
            <a:r>
              <a:rPr lang="bg-BG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 (</a:t>
            </a:r>
            <a:r>
              <a:rPr lang="en-US" sz="4000" b="1" i="0" u="none" strike="noStrike" kern="1200" baseline="0" dirty="0" err="1">
                <a:solidFill>
                  <a:srgbClr val="F3BE60"/>
                </a:solidFill>
                <a:latin typeface="Calibri" panose="020F0502020204030204" pitchFamily="34" charset="0"/>
              </a:rPr>
              <a:t>SoftUni</a:t>
            </a:r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pic>
        <p:nvPicPr>
          <p:cNvPr id="6" name="Picture 5">
            <a:hlinkClick r:id="rId2" tooltip="Software University Foundation"/>
            <a:extLst>
              <a:ext uri="{FF2B5EF4-FFF2-40B4-BE49-F238E27FC236}">
                <a16:creationId xmlns:a16="http://schemas.microsoft.com/office/drawing/2014/main" id="{88C67B6F-4C75-4031-9904-1E9A6408C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7" name="Picture 4" descr="http://www.facebook.com/SoftwareUniversity" title="Software University @ Facebook">
            <a:hlinkClick r:id="rId4" tooltip="Software University @ Facebook"/>
            <a:extLst>
              <a:ext uri="{FF2B5EF4-FFF2-40B4-BE49-F238E27FC236}">
                <a16:creationId xmlns:a16="http://schemas.microsoft.com/office/drawing/2014/main" id="{401E39B0-1682-463D-AE83-9F676AF2AD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377B378-0195-4833-A8F3-CD0D6B689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234DC185-B3F0-44FE-BFB5-D7320887CA4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A074EAA-388D-474B-9A21-9A93EDEB46E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C5E62BA-EE06-4FB7-BB51-642BF9301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8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2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11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8525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569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3.png"/><Relationship Id="rId7" Type="http://schemas.openxmlformats.org/officeDocument/2006/relationships/slide" Target="slide3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30.png"/><Relationship Id="rId5" Type="http://schemas.openxmlformats.org/officeDocument/2006/relationships/image" Target="../media/image110.png"/><Relationship Id="rId10" Type="http://schemas.openxmlformats.org/officeDocument/2006/relationships/slide" Target="slide47.xml"/><Relationship Id="rId4" Type="http://schemas.openxmlformats.org/officeDocument/2006/relationships/slide" Target="slide4.xml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4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2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0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2.svg"/><Relationship Id="rId5" Type="http://schemas.openxmlformats.org/officeDocument/2006/relationships/image" Target="../media/image34.png"/><Relationship Id="rId15" Type="http://schemas.openxmlformats.org/officeDocument/2006/relationships/image" Target="../media/image38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4.svg"/><Relationship Id="rId1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napsack_proble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set_sum_proble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readth-first_search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1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://www.telenor.bg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lerikacademy.com/Courses/Courses/Details/186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65228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90214"/>
            <a:ext cx="7991942" cy="1579412"/>
          </a:xfrm>
        </p:spPr>
        <p:txBody>
          <a:bodyPr>
            <a:normAutofit/>
          </a:bodyPr>
          <a:lstStyle/>
          <a:p>
            <a:r>
              <a:rPr lang="en-US" dirty="0"/>
              <a:t>Solving Optimization Problems with Dynamic Programming Part 2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707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740730" y="4005822"/>
            <a:ext cx="55496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8761BE-9380-4C44-9C68-791B9CCAB9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3911813"/>
            <a:ext cx="1828800" cy="21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8948955" y="3505200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497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282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dirty="0">
                <a:solidFill>
                  <a:srgbClr val="0097CC"/>
                </a:solidFill>
              </a:rPr>
              <a:t>max(</a:t>
            </a:r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>
                <a:solidFill>
                  <a:srgbClr val="0097CC"/>
                </a:solidFill>
              </a:rPr>
              <a:t>, </a:t>
            </a:r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>
                <a:solidFill>
                  <a:srgbClr val="0097CC"/>
                </a:solidFill>
              </a:rPr>
              <a:t>)</a:t>
            </a:r>
            <a:endParaRPr lang="bg-BG" dirty="0">
              <a:solidFill>
                <a:srgbClr val="0097CC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A535D9-BBF9-4517-8F93-5C2CC9152290}"/>
              </a:ext>
            </a:extLst>
          </p:cNvPr>
          <p:cNvSpPr/>
          <p:nvPr/>
        </p:nvSpPr>
        <p:spPr>
          <a:xfrm>
            <a:off x="8948955" y="4225015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11361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  <p:bldP spid="25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8948955" y="3505200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3768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 = 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8948955" y="4225015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AutoShape 7">
            <a:extLst>
              <a:ext uri="{FF2B5EF4-FFF2-40B4-BE49-F238E27FC236}">
                <a16:creationId xmlns:a16="http://schemas.microsoft.com/office/drawing/2014/main" id="{E21AB970-EAA4-42E0-B5E2-375D5CC2C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2" y="4814408"/>
            <a:ext cx="2496086" cy="457798"/>
          </a:xfrm>
          <a:prstGeom prst="wedgeRoundRectCallout">
            <a:avLst>
              <a:gd name="adj1" fmla="val -62941"/>
              <a:gd name="adj2" fmla="val -212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Weight &gt; Capacity</a:t>
            </a:r>
          </a:p>
        </p:txBody>
      </p:sp>
    </p:spTree>
    <p:extLst>
      <p:ext uri="{BB962C8B-B14F-4D97-AF65-F5344CB8AC3E}">
        <p14:creationId xmlns:p14="http://schemas.microsoft.com/office/powerpoint/2010/main" val="284577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10466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9507278" y="352452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9507278" y="4225015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FD381B-141F-498C-B3C3-6BED5898E1F3}"/>
              </a:ext>
            </a:extLst>
          </p:cNvPr>
          <p:cNvSpPr/>
          <p:nvPr/>
        </p:nvSpPr>
        <p:spPr>
          <a:xfrm>
            <a:off x="8387059" y="3515897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B7CCF6FC-8048-45E9-B529-BFDAAC2408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9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47087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069314" y="352452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069314" y="4225015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9847652-031B-4E94-A84F-8A391E2021D7}"/>
              </a:ext>
            </a:extLst>
          </p:cNvPr>
          <p:cNvSpPr/>
          <p:nvPr/>
        </p:nvSpPr>
        <p:spPr>
          <a:xfrm>
            <a:off x="8945815" y="3515897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6" name="Graphic 25" descr="Close">
            <a:extLst>
              <a:ext uri="{FF2B5EF4-FFF2-40B4-BE49-F238E27FC236}">
                <a16:creationId xmlns:a16="http://schemas.microsoft.com/office/drawing/2014/main" id="{528FB277-8282-4C26-9E7E-A9AD735BF2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EFD4FEE0-3977-41EA-8EB2-58D658AAE8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8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35722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630031" y="352452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630031" y="4225015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9847652-031B-4E94-A84F-8A391E2021D7}"/>
              </a:ext>
            </a:extLst>
          </p:cNvPr>
          <p:cNvSpPr/>
          <p:nvPr/>
        </p:nvSpPr>
        <p:spPr>
          <a:xfrm>
            <a:off x="9506532" y="3515897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BD72AAA4-53B2-44F7-8B7F-A5FE97F0A96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A268756C-9B12-4A72-93CA-C01B17FFA3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3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068612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8946669" y="4225015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8946669" y="4932471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6" name="Graphic 25" descr="Close">
            <a:extLst>
              <a:ext uri="{FF2B5EF4-FFF2-40B4-BE49-F238E27FC236}">
                <a16:creationId xmlns:a16="http://schemas.microsoft.com/office/drawing/2014/main" id="{CD74AAEC-9BC8-484A-A2A0-6CE8910F72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FC3E1671-3979-4FFE-A012-A823140143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0725BD1E-B5E5-462E-9D48-085B91B5E7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68D680C7-49CF-4C0C-9E31-5A7DD58CD5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610686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9506160" y="4225015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9506160" y="4932471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23494262-A95B-48D9-9804-E72EBD18BA5A}"/>
              </a:ext>
            </a:extLst>
          </p:cNvPr>
          <p:cNvSpPr/>
          <p:nvPr/>
        </p:nvSpPr>
        <p:spPr>
          <a:xfrm>
            <a:off x="8388057" y="4218783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2720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26961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066419" y="4225015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066419" y="4932471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8948316" y="4218783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2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32926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641515" y="4225015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641515" y="4932471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9523412" y="4218783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69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738023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4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8953279" y="493183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8953279" y="5639289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8379467" y="4927281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6801" y="5196609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0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E11BBF1E-ABB8-4932-BD1C-F0E9E2D1F6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7596314"/>
                  </p:ext>
                </p:extLst>
              </p:nvPr>
            </p:nvGraphicFramePr>
            <p:xfrm>
              <a:off x="956346" y="1447799"/>
              <a:ext cx="4147466" cy="2333557"/>
            </p:xfrm>
            <a:graphic>
              <a:graphicData uri="http://schemas.microsoft.com/office/powerpoint/2016/sectionzoom">
                <psez:sectionZm>
                  <psez:sectionZmObj sectionId="{BD395565-AFFA-4BEA-B84F-1DF1F4012D40}">
                    <psez:zmPr id="{897C4D3D-F203-417F-8DC4-EE322E9CF3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47466" cy="23335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11BBF1E-ABB8-4932-BD1C-F0E9E2D1F6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346" y="1447799"/>
                <a:ext cx="4147466" cy="233355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E87E83F9-EF94-441B-B4CF-5FD28409CD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9053243"/>
                  </p:ext>
                </p:extLst>
              </p:nvPr>
            </p:nvGraphicFramePr>
            <p:xfrm>
              <a:off x="6932612" y="1447800"/>
              <a:ext cx="4147466" cy="2333557"/>
            </p:xfrm>
            <a:graphic>
              <a:graphicData uri="http://schemas.microsoft.com/office/powerpoint/2016/sectionzoom">
                <psez:sectionZm>
                  <psez:sectionZmObj sectionId="{3420674C-3045-4E4C-AEE5-E63C993DBE03}">
                    <psez:zmPr id="{941270B8-EF62-4EF4-9300-72D62C3700F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47466" cy="23335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87E83F9-EF94-441B-B4CF-5FD28409CD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2612" y="1447800"/>
                <a:ext cx="4147466" cy="233355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14C5C8BD-17EE-4AC5-B764-88649CC32A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8854016"/>
                  </p:ext>
                </p:extLst>
              </p:nvPr>
            </p:nvGraphicFramePr>
            <p:xfrm>
              <a:off x="3960812" y="4078034"/>
              <a:ext cx="4147467" cy="2333558"/>
            </p:xfrm>
            <a:graphic>
              <a:graphicData uri="http://schemas.microsoft.com/office/powerpoint/2016/sectionzoom">
                <psez:sectionZm>
                  <psez:sectionZmObj sectionId="{9BBC4724-8A8B-4D0F-88FD-2FF833AF13A0}">
                    <psez:zmPr id="{9A7FE230-10A9-4836-9528-5DA45FE1A171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47467" cy="23335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4C5C8BD-17EE-4AC5-B764-88649CC32A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60812" y="4078034"/>
                <a:ext cx="4147467" cy="23335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91024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4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9504876" y="493183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9504876" y="5639289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8931064" y="4927281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6801" y="5196609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2430" y="5884952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24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42210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4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074703" y="493183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074703" y="5639289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9500891" y="4927281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6801" y="5196609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2430" y="5884952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7127" y="5934438"/>
            <a:ext cx="362486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850365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4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6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625355" y="493183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625355" y="5639289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10051543" y="4927281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6801" y="5196609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2430" y="5884952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7127" y="5934438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0907" y="5880579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4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529647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4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6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6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6801" y="5196609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2430" y="5884952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7127" y="5934438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0907" y="5880579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0413" y="5884951"/>
            <a:ext cx="370303" cy="37030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CA9F579-E9BE-4F09-98FD-57600E371FA8}"/>
              </a:ext>
            </a:extLst>
          </p:cNvPr>
          <p:cNvSpPr/>
          <p:nvPr/>
        </p:nvSpPr>
        <p:spPr>
          <a:xfrm>
            <a:off x="10673020" y="5631448"/>
            <a:ext cx="498257" cy="49825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49786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16912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4285714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1260" y="4265649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1811" y="426564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2362" y="4265649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5038072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03528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0870" y="503528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48" y="5007085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8212" y="5695426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712232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16962" y="5695427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6998" y="5695427"/>
            <a:ext cx="370303" cy="37030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B8C517-0704-4A3D-B3FD-14FF23FCE1E9}"/>
              </a:ext>
            </a:extLst>
          </p:cNvPr>
          <p:cNvSpPr/>
          <p:nvPr/>
        </p:nvSpPr>
        <p:spPr>
          <a:xfrm>
            <a:off x="10673020" y="5631448"/>
            <a:ext cx="498257" cy="49825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85909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4285714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1260" y="4265649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1811" y="426564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2362" y="4265649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5038072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03528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0870" y="503528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48" y="5007085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8212" y="5695426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1495" y="5712232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16962" y="5695427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1340" y="5631448"/>
            <a:ext cx="657432" cy="6574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B8C517-0704-4A3D-B3FD-14FF23FCE1E9}"/>
              </a:ext>
            </a:extLst>
          </p:cNvPr>
          <p:cNvSpPr/>
          <p:nvPr/>
        </p:nvSpPr>
        <p:spPr>
          <a:xfrm>
            <a:off x="10673020" y="5631448"/>
            <a:ext cx="498257" cy="49825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71331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4285714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1260" y="4265649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1811" y="426564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2362" y="4265649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5038072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03528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0870" y="503528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48" y="5007085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8212" y="5695426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1495" y="5712232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16962" y="5695427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1340" y="5631448"/>
            <a:ext cx="657432" cy="6574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B8C517-0704-4A3D-B3FD-14FF23FCE1E9}"/>
              </a:ext>
            </a:extLst>
          </p:cNvPr>
          <p:cNvSpPr/>
          <p:nvPr/>
        </p:nvSpPr>
        <p:spPr>
          <a:xfrm>
            <a:off x="10051122" y="4940206"/>
            <a:ext cx="498257" cy="49825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01945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4285714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1260" y="4265649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1811" y="426564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2362" y="4265649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08526" y="5038072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71495" y="503528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1340" y="4854042"/>
            <a:ext cx="585211" cy="585211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37148" y="5007085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8212" y="5695426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71495" y="5712232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16962" y="5695427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1340" y="5631448"/>
            <a:ext cx="657432" cy="6574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B8C517-0704-4A3D-B3FD-14FF23FCE1E9}"/>
              </a:ext>
            </a:extLst>
          </p:cNvPr>
          <p:cNvSpPr/>
          <p:nvPr/>
        </p:nvSpPr>
        <p:spPr>
          <a:xfrm>
            <a:off x="10097833" y="4196667"/>
            <a:ext cx="498257" cy="49825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25580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4285714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1260" y="4265649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31340" y="4131550"/>
            <a:ext cx="679704" cy="679704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2362" y="4265649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5038072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03528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31340" y="4854042"/>
            <a:ext cx="585211" cy="585211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48" y="5007085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8212" y="5695426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712232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16962" y="5695427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31340" y="5631448"/>
            <a:ext cx="657432" cy="6574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214381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4243329" y="3423179"/>
            <a:ext cx="29072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Maximum Value: 6</a:t>
            </a:r>
          </a:p>
          <a:p>
            <a:r>
              <a:rPr lang="en-US" sz="2800" dirty="0"/>
              <a:t>With Items: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Total Capacity: 3</a:t>
            </a:r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29" y="1828800"/>
            <a:ext cx="914400" cy="10929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5349341" y="2113644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27" y="4392395"/>
            <a:ext cx="1185453" cy="11854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251" y="4419600"/>
            <a:ext cx="1387849" cy="9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variants are available for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"Knapsack" problem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E.g. take each item at most once / use each item multiple times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knapsack problem</a:t>
            </a:r>
          </a:p>
          <a:p>
            <a:pPr lvl="2"/>
            <a:r>
              <a:rPr lang="en-US" dirty="0"/>
              <a:t>Items have integer weights</a:t>
            </a:r>
          </a:p>
          <a:p>
            <a:pPr lvl="2"/>
            <a:r>
              <a:rPr lang="en-US" dirty="0"/>
              <a:t>E</a:t>
            </a:r>
            <a:r>
              <a:rPr lang="en-US" dirty="0">
                <a:sym typeface="Wingdings" panose="05000000000000000000" pitchFamily="2" charset="2"/>
              </a:rPr>
              <a:t>fficient dynamic programming solution exists O(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>
                <a:sym typeface="Wingdings" panose="05000000000000000000" pitchFamily="2" charset="2"/>
              </a:rPr>
              <a:t>*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</a:t>
            </a:r>
            <a:r>
              <a:rPr lang="en-US" dirty="0">
                <a:sym typeface="Wingdings" panose="05000000000000000000" pitchFamily="2" charset="2"/>
              </a:rPr>
              <a:t>) where</a:t>
            </a:r>
          </a:p>
          <a:p>
            <a:pPr lvl="3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>
                <a:sym typeface="Wingdings" panose="05000000000000000000" pitchFamily="2" charset="2"/>
              </a:rPr>
              <a:t> – number of items</a:t>
            </a:r>
          </a:p>
          <a:p>
            <a:pPr lvl="3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</a:t>
            </a:r>
            <a:r>
              <a:rPr lang="en-US" dirty="0">
                <a:sym typeface="Wingdings" panose="05000000000000000000" pitchFamily="2" charset="2"/>
              </a:rPr>
              <a:t> – the knapsack capacity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Non-integer</a:t>
            </a:r>
            <a:r>
              <a:rPr lang="en-US" dirty="0"/>
              <a:t> knapsack problem </a:t>
            </a:r>
            <a:r>
              <a:rPr lang="en-US" dirty="0">
                <a:sym typeface="Wingdings" panose="05000000000000000000" pitchFamily="2" charset="2"/>
              </a:rPr>
              <a:t> no efficient solution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Bin packing problem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>
                <a:sym typeface="Wingdings" panose="05000000000000000000" pitchFamily="2" charset="2"/>
              </a:rPr>
              <a:t> knapsacks of capacities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, …,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Variants</a:t>
            </a:r>
          </a:p>
        </p:txBody>
      </p:sp>
    </p:spTree>
    <p:extLst>
      <p:ext uri="{BB962C8B-B14F-4D97-AF65-F5344CB8AC3E}">
        <p14:creationId xmlns:p14="http://schemas.microsoft.com/office/powerpoint/2010/main" val="31789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985760"/>
            <a:ext cx="10823574" cy="3272040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List&lt;Item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FillKnapsack(Item[] items, int capacity)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int[,] maxValues = new int[items.Length + 1,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bool[,] itemIncluded = new bool[items.Length + 1,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Calculate maxValues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Return the items in the knapsack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– Iterative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33106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items.Length; i++)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currCapacity = 1; currCapacity &lt;= capacity; currCapacity++)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(items[i].Weight &gt; currCapacity)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valueIncluded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items[i].Value </a:t>
            </a:r>
            <a:b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+ maxValues[i, currCapacity - items[i].Weight];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valueIncluded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maxValues[i, currCapacity])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maxValues[i + 1, currCapacity] = valueIncluded;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itemIncluded[i + 1, currCapacity] = true;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maxValues[i + 1, currCapacity] = maxValues[i, currCapacity];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 – Iterative Implementation (2)</a:t>
            </a:r>
          </a:p>
        </p:txBody>
      </p:sp>
    </p:spTree>
    <p:extLst>
      <p:ext uri="{BB962C8B-B14F-4D97-AF65-F5344CB8AC3E}">
        <p14:creationId xmlns:p14="http://schemas.microsoft.com/office/powerpoint/2010/main" val="182225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478232"/>
            <a:ext cx="10823574" cy="4693968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return the taken items in the knapsack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List&lt;Item&gt; takenItems = new List&lt;Item&gt;();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items.Length; i &gt; 0; i--)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(!itemIncluded[i, capacity])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Item item = items[i - 1];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takenItems.Add(item);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capacity -= item.Weight;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takenItems;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 – Iterative Implementation (3)</a:t>
            </a:r>
          </a:p>
        </p:txBody>
      </p:sp>
    </p:spTree>
    <p:extLst>
      <p:ext uri="{BB962C8B-B14F-4D97-AF65-F5344CB8AC3E}">
        <p14:creationId xmlns:p14="http://schemas.microsoft.com/office/powerpoint/2010/main" val="40670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749810"/>
            <a:ext cx="10363200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bg-BG" dirty="0"/>
              <a:t>0/1 </a:t>
            </a:r>
            <a:r>
              <a:rPr lang="en-US" dirty="0"/>
              <a:t>Knapsack Problem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47DA9-76DF-4FE8-9E10-5886D44E4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16" y="1160420"/>
            <a:ext cx="2300700" cy="2749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DC883-41A4-449F-B62D-188C9761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447800"/>
            <a:ext cx="15240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3E9D37-A12A-4A7B-B2EF-FC862C036A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328423"/>
            <a:ext cx="2924175" cy="2924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B01BB-714B-41DD-89C4-72A398E1AE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3005356"/>
            <a:ext cx="2324746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5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50138C-32E8-4A46-8CC7-1B166A4E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DAC02-983F-44CC-B172-EBD5D9FDF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 with Limited Coins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E943A-4B32-4B98-BD73-3818EB5F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D9CCB2D1-475A-4C58-9AFF-AAEE86D04AF1}"/>
              </a:ext>
            </a:extLst>
          </p:cNvPr>
          <p:cNvSpPr txBox="1"/>
          <p:nvPr/>
        </p:nvSpPr>
        <p:spPr>
          <a:xfrm>
            <a:off x="2795069" y="1905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</a:t>
            </a:r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$</a:t>
            </a:r>
            <a:endParaRPr lang="en-US" sz="2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C21E14EF-44B6-4080-9A93-A2A44EF121A2}"/>
              </a:ext>
            </a:extLst>
          </p:cNvPr>
          <p:cNvSpPr txBox="1"/>
          <p:nvPr/>
        </p:nvSpPr>
        <p:spPr>
          <a:xfrm>
            <a:off x="3275012" y="3124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</a:t>
            </a:r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$</a:t>
            </a:r>
            <a:endParaRPr lang="en-US" sz="2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6217B7F0-34F6-4577-9ADD-6238D9931E44}"/>
              </a:ext>
            </a:extLst>
          </p:cNvPr>
          <p:cNvSpPr txBox="1"/>
          <p:nvPr/>
        </p:nvSpPr>
        <p:spPr>
          <a:xfrm>
            <a:off x="5277402" y="3514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4$</a:t>
            </a:r>
            <a:endParaRPr lang="en-US" sz="2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D40B472B-1F0F-4F22-AD44-14CCF8923187}"/>
              </a:ext>
            </a:extLst>
          </p:cNvPr>
          <p:cNvSpPr txBox="1"/>
          <p:nvPr/>
        </p:nvSpPr>
        <p:spPr>
          <a:xfrm>
            <a:off x="4591602" y="1981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</a:t>
            </a:r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$</a:t>
            </a:r>
            <a:endParaRPr lang="en-US" sz="2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0D130B66-0A54-407B-B2B9-5B639F8C0D06}"/>
              </a:ext>
            </a:extLst>
          </p:cNvPr>
          <p:cNvSpPr txBox="1"/>
          <p:nvPr/>
        </p:nvSpPr>
        <p:spPr>
          <a:xfrm>
            <a:off x="8020602" y="2200275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50</a:t>
            </a:r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$</a:t>
            </a:r>
            <a:endParaRPr lang="en-US" sz="2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8836BD7A-97D8-4AD5-B31A-9A3F05AA4F62}"/>
              </a:ext>
            </a:extLst>
          </p:cNvPr>
          <p:cNvSpPr txBox="1"/>
          <p:nvPr/>
        </p:nvSpPr>
        <p:spPr>
          <a:xfrm>
            <a:off x="6801402" y="3203792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25¢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3A4577F1-500E-4AD8-A122-F66CDC9502CE}"/>
              </a:ext>
            </a:extLst>
          </p:cNvPr>
          <p:cNvSpPr txBox="1"/>
          <p:nvPr/>
        </p:nvSpPr>
        <p:spPr>
          <a:xfrm>
            <a:off x="6386547" y="1555684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9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376633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Subset sum problem</a:t>
            </a:r>
            <a:r>
              <a:rPr lang="en-US" dirty="0"/>
              <a:t> (zero subset sum problem)</a:t>
            </a:r>
          </a:p>
          <a:p>
            <a:pPr lvl="1"/>
            <a:r>
              <a:rPr lang="en-US" dirty="0"/>
              <a:t>Given a set of integers, find a non-empty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subset whose sum 0</a:t>
            </a:r>
          </a:p>
          <a:p>
            <a:pPr lvl="2"/>
            <a:r>
              <a:rPr lang="en-US" dirty="0"/>
              <a:t>E.g.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-50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Given a set of integers and an integer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find a subset whose sum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  <a:p>
            <a:pPr lvl="2"/>
            <a:r>
              <a:rPr lang="en-US" dirty="0"/>
              <a:t>E.g.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1}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12}</a:t>
            </a:r>
            <a:endParaRPr lang="en-US" dirty="0"/>
          </a:p>
          <a:p>
            <a:r>
              <a:rPr lang="en-US" dirty="0"/>
              <a:t>Given a set of integers, find all possible sums</a:t>
            </a:r>
          </a:p>
          <a:p>
            <a:r>
              <a:rPr lang="en-US" dirty="0"/>
              <a:t>Can you split given sum into set of coins?</a:t>
            </a:r>
          </a:p>
          <a:p>
            <a:endParaRPr lang="bg-BG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 Problem and Its Variations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6051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Solving the subset sum problem: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2800" dirty="0"/>
              <a:t> = { 3, 5, 1, 4, 2 },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2800" dirty="0"/>
              <a:t> = 6</a:t>
            </a:r>
          </a:p>
          <a:p>
            <a:r>
              <a:rPr lang="en-US" sz="3000" dirty="0"/>
              <a:t>Start with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3000" dirty="0"/>
              <a:t> = { 0 }</a:t>
            </a:r>
          </a:p>
          <a:p>
            <a:r>
              <a:rPr lang="en-US" sz="3000" dirty="0"/>
              <a:t>Step 1: obtain all possible sums ending at { 3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/>
              <a:t> = { 0 } </a:t>
            </a:r>
            <a:r>
              <a:rPr lang="bg-BG" sz="2800" dirty="0"/>
              <a:t>∪</a:t>
            </a:r>
            <a:r>
              <a:rPr lang="en-US" sz="2800" dirty="0"/>
              <a:t> { 0+3 } = { 0, 3 }</a:t>
            </a:r>
          </a:p>
          <a:p>
            <a:r>
              <a:rPr lang="en-US" sz="3000" dirty="0"/>
              <a:t>Step 2: obtain all possible sums ending at { 5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/>
              <a:t> = { 0, 3 } </a:t>
            </a:r>
            <a:r>
              <a:rPr lang="bg-BG" sz="2800" dirty="0"/>
              <a:t>∪</a:t>
            </a:r>
            <a:r>
              <a:rPr lang="en-US" sz="2800" dirty="0"/>
              <a:t> { 0+5, 3+5 } = { 0, 3, 5, 8 } </a:t>
            </a:r>
          </a:p>
          <a:p>
            <a:r>
              <a:rPr lang="en-US" sz="3000" dirty="0"/>
              <a:t>Step 3: obtain all possible sums ending at { 1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/>
              <a:t> = { </a:t>
            </a:r>
            <a:r>
              <a:rPr lang="bg-BG" sz="2800" dirty="0"/>
              <a:t>0, 3, 5, 8</a:t>
            </a:r>
            <a:r>
              <a:rPr lang="en-US" sz="2800" dirty="0"/>
              <a:t> }</a:t>
            </a:r>
            <a:r>
              <a:rPr lang="bg-BG" sz="2800" dirty="0"/>
              <a:t> ∪</a:t>
            </a:r>
            <a:r>
              <a:rPr lang="en-US" sz="2800" dirty="0"/>
              <a:t> { 0+1, 3+1, 5+1, 8+1 } = {0, 1, 3, 4, 5, 6, 8, 9}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 Problem (No Repeats)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859219" y="1284523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859220" y="17253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859220" y="2510796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859220" y="295019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859220" y="3730354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859220" y="41637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3, 5, 8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859220" y="4979682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8859220" y="541303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{0, 1, 3, 4, 5, 6, 8, 9}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41932" y="2164216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9" idx="0"/>
          </p:cNvCxnSpPr>
          <p:nvPr/>
        </p:nvCxnSpPr>
        <p:spPr>
          <a:xfrm>
            <a:off x="10241932" y="3389104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10241932" y="4602616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7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Problem (No Repeats)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231317"/>
            <a:ext cx="10944000" cy="516948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static ISet&lt;int&gt; CalcPossibleSumsSet(int[]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  var possibleSums = new HashSet&lt;int&gt;() { 0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    var newSums = new HashSet&lt;int&gt;();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  foreach (var sum in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    newSums.Add(newSum);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  possibleSums.UnionWith(newSums);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return possibleSums;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12" y="2104021"/>
            <a:ext cx="2495942" cy="41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36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Keep for each obtained sum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dirty="0"/>
              <a:t> how it is obtained</a:t>
            </a:r>
          </a:p>
          <a:p>
            <a:r>
              <a:rPr lang="en-US" dirty="0"/>
              <a:t>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/>
              <a:t> instead of set: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sum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is obtained by adding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  <a:r>
              <a:rPr lang="en-US" dirty="0">
                <a:sym typeface="Wingdings" panose="05000000000000000000" pitchFamily="2" charset="2"/>
              </a:rPr>
              <a:t> to some previously obtained subset sum</a:t>
            </a:r>
          </a:p>
          <a:p>
            <a:pPr lvl="2"/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  <a:r>
              <a:rPr lang="en-US" dirty="0">
                <a:sym typeface="Wingdings" panose="05000000000000000000" pitchFamily="2" charset="2"/>
              </a:rPr>
              <a:t> gives us the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previous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Sum: How to Recover the Subset?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461764" y="1382411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461765" y="18231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461765" y="2608684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461765" y="3048080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6461765" y="3828242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461765" y="42615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461765" y="5077570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461765" y="5510920"/>
          <a:ext cx="5181600" cy="786384"/>
        </p:xfrm>
        <a:graphic>
          <a:graphicData uri="http://schemas.openxmlformats.org/drawingml/2006/table">
            <a:tbl>
              <a:tblPr/>
              <a:tblGrid>
                <a:gridCol w="51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1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</a:t>
                      </a:r>
                      <a:b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</a:b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6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9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>
            <a:off x="9052565" y="2262104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12" idx="0"/>
          </p:cNvCxnSpPr>
          <p:nvPr/>
        </p:nvCxnSpPr>
        <p:spPr>
          <a:xfrm>
            <a:off x="9052565" y="3486992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4" idx="0"/>
          </p:cNvCxnSpPr>
          <p:nvPr/>
        </p:nvCxnSpPr>
        <p:spPr>
          <a:xfrm>
            <a:off x="9052565" y="4700504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69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50138C-32E8-4A46-8CC7-1B166A4E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Problem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DAC02-983F-44CC-B172-EBD5D9FDF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Best Items of a Collection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E943A-4B32-4B98-BD73-3818EB5F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B502A-5D79-4768-A92A-6DF2E4EF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16" y="1160420"/>
            <a:ext cx="2300700" cy="27498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C87A86-952D-4DBD-9324-E23ACF2F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447800"/>
            <a:ext cx="1524000" cy="15240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96875D33-1E86-4C5E-A7C8-012F30288A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328423"/>
            <a:ext cx="2924175" cy="2924175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BD79397B-FFAC-47E0-96F5-89D13A829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3005356"/>
            <a:ext cx="2324746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9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(No Repeats + Subset Recovery)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066800"/>
            <a:ext cx="11125200" cy="54895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static IDictionary&lt;int, int&gt; CalcPossibleSums(</a:t>
            </a:r>
            <a:endParaRPr lang="en-US" sz="2200" noProof="1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bg-BG" sz="2200" noProof="1"/>
              <a:t>int[] nums, int targetSum)</a:t>
            </a:r>
            <a:r>
              <a:rPr lang="en-US" sz="2200" noProof="1"/>
              <a:t> </a:t>
            </a:r>
            <a:r>
              <a:rPr lang="bg-BG" sz="22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var possibleSums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possibleSums.Add(0, 0);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for (int i = 0; i &lt; nums.Length; i++)</a:t>
            </a:r>
            <a:r>
              <a:rPr lang="en-US" sz="2200" noProof="1"/>
              <a:t> </a:t>
            </a:r>
            <a:r>
              <a:rPr lang="bg-BG" sz="22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var newSums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foreach (var sum in possibleSums.Keys)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  if (!possibleSums.ContainsKey(newSum))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    newSums.Add(newSum, nums[i]);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foreach (var sum in newSums)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  possibleSums.Add(sum.Key, sum.Value);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return possibleSums;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}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341" y="2846696"/>
            <a:ext cx="3632719" cy="35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03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(No Repeats): Subset Recovery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219200"/>
            <a:ext cx="10668000" cy="51817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static List&lt;int&gt; FindSubset(int[] nums, int targetSum,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IDictionary&lt;int, int&gt;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var lastNum = possibleSums[targetSum];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subset.Add(lastNum);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targetSum -= lastNum;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/>
              <a:t>  subset.Reverse();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/>
              <a:t>  return subset;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  <a:endParaRPr lang="en-US" sz="2200" noProof="1"/>
          </a:p>
        </p:txBody>
      </p:sp>
      <p:sp>
        <p:nvSpPr>
          <p:cNvPr id="3" name="Rectangle 2"/>
          <p:cNvSpPr/>
          <p:nvPr/>
        </p:nvSpPr>
        <p:spPr>
          <a:xfrm>
            <a:off x="5335587" y="5715000"/>
            <a:ext cx="6092825" cy="685800"/>
          </a:xfrm>
          <a:prstGeom prst="rect">
            <a:avLst/>
          </a:prstGeom>
          <a:solidFill>
            <a:srgbClr val="D9D5C7">
              <a:alpha val="10196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 anchor="ctr" anchorCtr="0">
            <a:noAutofit/>
          </a:bodyPr>
          <a:lstStyle/>
          <a:p>
            <a:pPr algn="ctr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9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1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8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5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} 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3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} 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0</a:t>
            </a:r>
            <a:endParaRPr kumimoji="1"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05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/>
              <a:t>Subset Sum (with No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11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>
            <a:noAutofit/>
          </a:bodyPr>
          <a:lstStyle/>
          <a:p>
            <a:r>
              <a:rPr lang="en-US" sz="3200" dirty="0"/>
              <a:t>Solving the subset sum problem (</a:t>
            </a:r>
            <a:r>
              <a:rPr lang="en-US" sz="3200" dirty="0">
                <a:hlinkClick r:id="rId2"/>
              </a:rPr>
              <a:t>BFS-based algorithm</a:t>
            </a:r>
            <a:r>
              <a:rPr lang="en-US" sz="3200" dirty="0"/>
              <a:t>):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3000" dirty="0"/>
              <a:t> = { 3, 5, 2 },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3000" dirty="0"/>
              <a:t> =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 Problem (With Repeats)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707214" y="1219200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705624" y="2560345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3, 5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20" idx="0"/>
          </p:cNvCxnSpPr>
          <p:nvPr/>
        </p:nvCxnSpPr>
        <p:spPr>
          <a:xfrm flipH="1">
            <a:off x="9144012" y="1716024"/>
            <a:ext cx="1" cy="35022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24" idx="0"/>
          </p:cNvCxnSpPr>
          <p:nvPr/>
        </p:nvCxnSpPr>
        <p:spPr>
          <a:xfrm>
            <a:off x="9142423" y="3057169"/>
            <a:ext cx="0" cy="3762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6707213" y="2066247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0+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705607" y="3930245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705623" y="3433421"/>
          <a:ext cx="4873600" cy="496824"/>
        </p:xfrm>
        <a:graphic>
          <a:graphicData uri="http://schemas.openxmlformats.org/drawingml/2006/table">
            <a:tbl>
              <a:tblPr/>
              <a:tblGrid>
                <a:gridCol w="487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5} </a:t>
                      </a:r>
                      <a:r>
                        <a:rPr lang="bg-BG" sz="2800" dirty="0"/>
                        <a:t>∪</a:t>
                      </a:r>
                      <a:r>
                        <a:rPr lang="en-US" sz="2800" dirty="0"/>
                        <a:t> 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2+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Straight Arrow Connector 50"/>
          <p:cNvCxnSpPr>
            <a:stCxn id="22" idx="2"/>
            <a:endCxn id="53" idx="0"/>
          </p:cNvCxnSpPr>
          <p:nvPr/>
        </p:nvCxnSpPr>
        <p:spPr>
          <a:xfrm>
            <a:off x="9142416" y="4427069"/>
            <a:ext cx="14" cy="3890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6705607" y="5753518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5, 6, 7, 8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6705630" y="4816137"/>
          <a:ext cx="4873600" cy="944880"/>
        </p:xfrm>
        <a:graphic>
          <a:graphicData uri="http://schemas.openxmlformats.org/drawingml/2006/table">
            <a:tbl>
              <a:tblPr/>
              <a:tblGrid>
                <a:gridCol w="487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</a:t>
                      </a:r>
                      <a:r>
                        <a:rPr kumimoji="1" lang="bg-BG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 </a:t>
                      </a:r>
                      <a:r>
                        <a:rPr lang="bg-BG" sz="2800" dirty="0"/>
                        <a:t>∪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3+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13812" y="612139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…</a:t>
            </a:r>
          </a:p>
        </p:txBody>
      </p:sp>
      <p:sp>
        <p:nvSpPr>
          <p:cNvPr id="58" name="Text Placeholder 5"/>
          <p:cNvSpPr txBox="1">
            <a:spLocks/>
          </p:cNvSpPr>
          <p:nvPr/>
        </p:nvSpPr>
        <p:spPr>
          <a:xfrm>
            <a:off x="894570" y="3453816"/>
            <a:ext cx="4872631" cy="278113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possibleSums</a:t>
            </a:r>
            <a:r>
              <a:rPr lang="en-US" sz="2600" dirty="0"/>
              <a:t> = { 0 };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for </a:t>
            </a:r>
            <a:r>
              <a:rPr lang="en-US" sz="2600" i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600" dirty="0"/>
              <a:t> 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600" dirty="0"/>
              <a:t> …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targetSum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{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dirty="0"/>
              <a:t>Append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/>
              <a:t> all numbers 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1401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(</a:t>
            </a:r>
            <a:r>
              <a:rPr lang="en-US"/>
              <a:t>With 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157451"/>
            <a:ext cx="109440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static bool[] CalcPossibleSums(int[]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var possible = new bool[targetSum + 1];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possible[0]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for (int sum = 0; sum &lt; possible.Length; sum++)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if (possible[sum])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if (newSum &lt;=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  possible[newSum]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return possible;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113" y="3227294"/>
            <a:ext cx="2758091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99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(With Repeats): Recovery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157451"/>
            <a:ext cx="10668000" cy="5286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private static IEnumerable&lt;int&gt; FindSubset(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int[] nums, int targetSum, bool[]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int newSum = targetSum -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if (newSum &gt;= 0 &amp;&amp; possibleSums[newSum])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  targetSum = newSum;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  subset.Add(nums[i]);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}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return subset;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} </a:t>
            </a:r>
            <a:endParaRPr lang="bg-BG" sz="2200" noProof="1"/>
          </a:p>
        </p:txBody>
      </p:sp>
    </p:spTree>
    <p:extLst>
      <p:ext uri="{BB962C8B-B14F-4D97-AF65-F5344CB8AC3E}">
        <p14:creationId xmlns:p14="http://schemas.microsoft.com/office/powerpoint/2010/main" val="257532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/>
              <a:t>Subset Sum (With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032198"/>
            <a:ext cx="10820398" cy="820600"/>
          </a:xfrm>
        </p:spPr>
        <p:txBody>
          <a:bodyPr/>
          <a:lstStyle/>
          <a:p>
            <a:r>
              <a:rPr lang="en-US" dirty="0"/>
              <a:t>Longest Common Subsequence (LCS)</a:t>
            </a:r>
            <a:endParaRPr lang="bg-BG" dirty="0"/>
          </a:p>
        </p:txBody>
      </p:sp>
      <p:sp>
        <p:nvSpPr>
          <p:cNvPr id="11" name="Subtitle 5"/>
          <p:cNvSpPr>
            <a:spLocks noGrp="1"/>
          </p:cNvSpPr>
          <p:nvPr>
            <p:ph type="body" idx="1"/>
          </p:nvPr>
        </p:nvSpPr>
        <p:spPr>
          <a:xfrm>
            <a:off x="684214" y="5834166"/>
            <a:ext cx="10820398" cy="719034"/>
          </a:xfrm>
        </p:spPr>
        <p:txBody>
          <a:bodyPr/>
          <a:lstStyle/>
          <a:p>
            <a:r>
              <a:rPr lang="en-US" dirty="0"/>
              <a:t>A Recursive DP Approach</a:t>
            </a:r>
            <a:endParaRPr lang="bg-BG" dirty="0"/>
          </a:p>
        </p:txBody>
      </p:sp>
      <p:pic>
        <p:nvPicPr>
          <p:cNvPr id="7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80" y="640874"/>
            <a:ext cx="3249668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3362386"/>
            <a:ext cx="6955442" cy="142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640874"/>
            <a:ext cx="3249666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539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Longest common subsequence (LCS) problem:</a:t>
            </a:r>
          </a:p>
          <a:p>
            <a:pPr lvl="1"/>
            <a:r>
              <a:rPr lang="en-US" dirty="0"/>
              <a:t>Given two sequences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x[1 … m]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y[1 … n]</a:t>
            </a:r>
          </a:p>
          <a:p>
            <a:pPr lvl="1"/>
            <a:r>
              <a:rPr lang="en-US" dirty="0"/>
              <a:t>Find a longest common subsequence (LCS) to them both</a:t>
            </a:r>
          </a:p>
          <a:p>
            <a:pPr>
              <a:spcBef>
                <a:spcPts val="1800"/>
              </a:spcBef>
            </a:pPr>
            <a:r>
              <a:rPr lang="en-US" dirty="0"/>
              <a:t>Example:</a:t>
            </a:r>
          </a:p>
          <a:p>
            <a:pPr lvl="1"/>
            <a:r>
              <a:rPr lang="en-US" dirty="0"/>
              <a:t>x = "A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BCB</a:t>
            </a:r>
            <a:r>
              <a:rPr lang="en-US" dirty="0"/>
              <a:t>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B"</a:t>
            </a:r>
          </a:p>
          <a:p>
            <a:pPr lvl="1"/>
            <a:r>
              <a:rPr lang="en-US" dirty="0"/>
              <a:t>y =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LCS =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BCBA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 (LCS)</a:t>
            </a:r>
            <a:endParaRPr lang="bg-B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4191000"/>
            <a:ext cx="7196222" cy="147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909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</a:t>
            </a:r>
            <a:r>
              <a:rPr lang="en-US" baseline="-10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GCCCTAGCG</a:t>
            </a:r>
            <a:r>
              <a:rPr lang="en-US" dirty="0"/>
              <a:t>, S</a:t>
            </a:r>
            <a:r>
              <a:rPr lang="en-US" baseline="-10000" dirty="0"/>
              <a:t>2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GCGCAATG </a:t>
            </a:r>
          </a:p>
          <a:p>
            <a:pPr lvl="1"/>
            <a:r>
              <a:rPr lang="en-US" dirty="0"/>
              <a:t>Let C</a:t>
            </a:r>
            <a:r>
              <a:rPr lang="en-US" baseline="-10000" dirty="0"/>
              <a:t>1</a:t>
            </a:r>
            <a:r>
              <a:rPr lang="en-US" dirty="0"/>
              <a:t> = the right-most character of S</a:t>
            </a:r>
            <a:r>
              <a:rPr lang="en-US" baseline="-10000" dirty="0"/>
              <a:t>1</a:t>
            </a:r>
            <a:r>
              <a:rPr lang="en-US" dirty="0"/>
              <a:t> (C</a:t>
            </a:r>
            <a:r>
              <a:rPr lang="en-US" baseline="-10000" dirty="0"/>
              <a:t>1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)</a:t>
            </a:r>
            <a:endParaRPr lang="en-US" baseline="-10000" dirty="0"/>
          </a:p>
          <a:p>
            <a:pPr lvl="1"/>
            <a:r>
              <a:rPr lang="en-US" dirty="0"/>
              <a:t>Let C</a:t>
            </a:r>
            <a:r>
              <a:rPr lang="en-US" baseline="-10000" dirty="0"/>
              <a:t>2</a:t>
            </a:r>
            <a:r>
              <a:rPr lang="en-US" dirty="0"/>
              <a:t> = the right-most character of S</a:t>
            </a:r>
            <a:r>
              <a:rPr lang="en-US" baseline="-10000" dirty="0"/>
              <a:t>2</a:t>
            </a:r>
            <a:r>
              <a:rPr lang="en-US" dirty="0"/>
              <a:t> (C</a:t>
            </a:r>
            <a:r>
              <a:rPr lang="en-US" baseline="-10000" dirty="0"/>
              <a:t>2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)</a:t>
            </a:r>
            <a:endParaRPr lang="en-US" baseline="-10000" dirty="0"/>
          </a:p>
          <a:p>
            <a:pPr lvl="1"/>
            <a:r>
              <a:rPr lang="en-US" dirty="0"/>
              <a:t>Let S</a:t>
            </a:r>
            <a:r>
              <a:rPr lang="en-US" baseline="-10000" dirty="0"/>
              <a:t>1</a:t>
            </a:r>
            <a:r>
              <a:rPr lang="en-US" dirty="0"/>
              <a:t>' = S</a:t>
            </a:r>
            <a:r>
              <a:rPr lang="en-US" baseline="-10000" dirty="0"/>
              <a:t>1</a:t>
            </a:r>
            <a:r>
              <a:rPr lang="en-US" dirty="0"/>
              <a:t> with C</a:t>
            </a:r>
            <a:r>
              <a:rPr lang="en-US" baseline="-10000" dirty="0"/>
              <a:t>1</a:t>
            </a:r>
            <a:r>
              <a:rPr lang="en-US" dirty="0"/>
              <a:t> "chopped-off" (S</a:t>
            </a:r>
            <a:r>
              <a:rPr lang="en-US" baseline="-10000" dirty="0"/>
              <a:t>1</a:t>
            </a:r>
            <a:r>
              <a:rPr lang="en-US" dirty="0"/>
              <a:t>'</a:t>
            </a:r>
            <a:r>
              <a:rPr lang="en-US" baseline="-10000" dirty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GCCCTAGC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dirty="0"/>
              <a:t>Let S</a:t>
            </a:r>
            <a:r>
              <a:rPr lang="en-US" baseline="-10000" dirty="0"/>
              <a:t>2</a:t>
            </a:r>
            <a:r>
              <a:rPr lang="en-US" dirty="0"/>
              <a:t>' = S</a:t>
            </a:r>
            <a:r>
              <a:rPr lang="en-US" baseline="-10000" dirty="0"/>
              <a:t>2</a:t>
            </a:r>
            <a:r>
              <a:rPr lang="en-US" dirty="0"/>
              <a:t> with C</a:t>
            </a:r>
            <a:r>
              <a:rPr lang="en-US" baseline="-10000" dirty="0"/>
              <a:t>2</a:t>
            </a:r>
            <a:r>
              <a:rPr lang="en-US" dirty="0"/>
              <a:t> "chopped-off" (S</a:t>
            </a:r>
            <a:r>
              <a:rPr lang="en-US" baseline="-10000" dirty="0"/>
              <a:t>2</a:t>
            </a:r>
            <a:r>
              <a:rPr lang="en-US" dirty="0"/>
              <a:t>'</a:t>
            </a:r>
            <a:r>
              <a:rPr lang="en-US" baseline="-10000" dirty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GCGCAAT</a:t>
            </a:r>
            <a:r>
              <a:rPr lang="en-US" dirty="0"/>
              <a:t>)</a:t>
            </a:r>
          </a:p>
          <a:p>
            <a:r>
              <a:rPr lang="en-US" dirty="0"/>
              <a:t>There are three recursive sub-problems:</a:t>
            </a:r>
          </a:p>
          <a:p>
            <a:pPr lvl="1"/>
            <a:r>
              <a:rPr lang="en-US" dirty="0"/>
              <a:t>L</a:t>
            </a:r>
            <a:r>
              <a:rPr lang="en-US" baseline="-10000" dirty="0"/>
              <a:t>1</a:t>
            </a:r>
            <a:r>
              <a:rPr lang="en-US" dirty="0"/>
              <a:t> = LCS(S</a:t>
            </a:r>
            <a:r>
              <a:rPr lang="en-US" baseline="-10000" dirty="0"/>
              <a:t>1</a:t>
            </a:r>
            <a:r>
              <a:rPr lang="en-US" dirty="0"/>
              <a:t>', S</a:t>
            </a:r>
            <a:r>
              <a:rPr lang="en-US" baseline="-10000" dirty="0"/>
              <a:t>2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L</a:t>
            </a:r>
            <a:r>
              <a:rPr lang="en-US" baseline="-10000" dirty="0"/>
              <a:t>2</a:t>
            </a:r>
            <a:r>
              <a:rPr lang="en-US" dirty="0"/>
              <a:t> = LCS(S</a:t>
            </a:r>
            <a:r>
              <a:rPr lang="en-US" baseline="-10000" dirty="0"/>
              <a:t>1</a:t>
            </a:r>
            <a:r>
              <a:rPr lang="en-US" dirty="0"/>
              <a:t>, S</a:t>
            </a:r>
            <a:r>
              <a:rPr lang="en-US" baseline="-10000" dirty="0"/>
              <a:t>2</a:t>
            </a:r>
            <a:r>
              <a:rPr lang="en-US" dirty="0"/>
              <a:t>') </a:t>
            </a:r>
          </a:p>
          <a:p>
            <a:pPr lvl="1"/>
            <a:r>
              <a:rPr lang="en-US" dirty="0"/>
              <a:t>L</a:t>
            </a:r>
            <a:r>
              <a:rPr lang="en-US" baseline="-10000" dirty="0"/>
              <a:t>3</a:t>
            </a:r>
            <a:r>
              <a:rPr lang="en-US" dirty="0"/>
              <a:t> = LCS(S</a:t>
            </a:r>
            <a:r>
              <a:rPr lang="en-US" baseline="-10000" dirty="0"/>
              <a:t>1</a:t>
            </a:r>
            <a:r>
              <a:rPr lang="en-US" dirty="0"/>
              <a:t>', S</a:t>
            </a:r>
            <a:r>
              <a:rPr lang="en-US" baseline="-10000" dirty="0"/>
              <a:t>2</a:t>
            </a:r>
            <a:r>
              <a:rPr lang="en-US" dirty="0"/>
              <a:t>')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– Recursive Approach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586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items</a:t>
            </a:r>
          </a:p>
          <a:p>
            <a:pPr lvl="1"/>
            <a:r>
              <a:rPr lang="en-US" dirty="0"/>
              <a:t>Each item has price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/>
              <a:t> and weight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b="1" baseline="-1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r>
              <a:rPr lang="en-US" noProof="1"/>
              <a:t>We have a knapsack of given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  <a:r>
              <a:rPr lang="en-US" noProof="1"/>
              <a:t> (maximum weight)</a:t>
            </a:r>
          </a:p>
          <a:p>
            <a:pPr lvl="1"/>
            <a:r>
              <a:rPr lang="en-US" noProof="1"/>
              <a:t>We want to take maximal priced items</a:t>
            </a:r>
            <a:br>
              <a:rPr lang="en-US" noProof="1"/>
            </a:br>
            <a:r>
              <a:rPr lang="en-US" noProof="1"/>
              <a:t>within the knapsack capacity</a:t>
            </a:r>
          </a:p>
          <a:p>
            <a:r>
              <a:rPr lang="en-US" noProof="1"/>
              <a:t>Take a subset of the items, so that:</a:t>
            </a:r>
          </a:p>
          <a:p>
            <a:pPr lvl="1"/>
            <a:r>
              <a:rPr lang="en-US" noProof="1"/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total price is maximal</a:t>
            </a:r>
          </a:p>
          <a:p>
            <a:pPr lvl="1"/>
            <a:r>
              <a:rPr lang="en-US" noProof="1"/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total weigth </a:t>
            </a:r>
            <a:r>
              <a:rPr lang="en-US" noProof="1"/>
              <a:t>≤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</a:p>
          <a:p>
            <a:endParaRPr lang="en-US" b="1" baseline="-10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</a:t>
            </a:r>
          </a:p>
        </p:txBody>
      </p:sp>
    </p:spTree>
    <p:extLst>
      <p:ext uri="{BB962C8B-B14F-4D97-AF65-F5344CB8AC3E}">
        <p14:creationId xmlns:p14="http://schemas.microsoft.com/office/powerpoint/2010/main" val="1712249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dirty="0"/>
              <a:t> be the longest common subsequence of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x]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</a:p>
          <a:p>
            <a:r>
              <a:rPr lang="en-US" dirty="0"/>
              <a:t>LCS has the following recursive properties: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– Recursive Formula</a:t>
            </a:r>
            <a:endParaRPr lang="bg-BG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062036" y="3200400"/>
            <a:ext cx="10213976" cy="31309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lcs[-1,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600" dirty="0"/>
              <a:t>(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dirty="0"/>
              <a:t>,</a:t>
            </a: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y-1]</a:t>
            </a:r>
            <a:r>
              <a:rPr lang="en-US" sz="2600" dirty="0"/>
              <a:t>,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y-1]+1</a:t>
            </a:r>
            <a:r>
              <a:rPr lang="en-US" sz="2600" dirty="0"/>
              <a:t> when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[x]</a:t>
            </a:r>
            <a:r>
              <a:rPr lang="en-US" sz="2600" dirty="0"/>
              <a:t> ==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[y]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866" y="3442447"/>
            <a:ext cx="2678546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190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388582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CalcLCS(int x, int y)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&lt; 0 || y &lt;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(lcs[x, y] == NOT_CALCULATED)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lcsFirstMinusOne = CalcLCS(x - 1, y);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lcsSecondMinusOne = CalcLCS(x,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lcs[x, y] = Math.Max(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lcsFirstMinusOne, lcsSecondMinusOne);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(firstStr[x] == secondStr[y])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lcsBothMinusOne = 1 + CalcLCS(x - 1,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lcs[x, y] = Math.Max(lcs[x, y], lcsBothMinusOne);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lcs[x, y];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the LCS Table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371600"/>
            <a:ext cx="2819400" cy="28072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99593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string PrintLCS(int x, int y)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lcsLetters = new List&lt;char&gt;();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(x &gt;= 0 &amp;&amp; y &gt;=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((firstStr[x] == secondStr[y]) &amp;&amp;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(CalcLCS(x - 1, y - 1) + 1 == lcs[x, y]))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lcsLetters.Add(firstStr[x]);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(CalcLCS(x - 1, y) == lcs[x, 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lcsLetters.Reverse();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string.Join("", lcsLetters);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LCS Sequence</a:t>
            </a:r>
            <a:endParaRPr lang="bg-BG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268104"/>
            <a:ext cx="3521421" cy="3506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07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5614" y="4826010"/>
            <a:ext cx="11277598" cy="820600"/>
          </a:xfrm>
        </p:spPr>
        <p:txBody>
          <a:bodyPr/>
          <a:lstStyle/>
          <a:p>
            <a:r>
              <a:rPr lang="en-US" dirty="0"/>
              <a:t>Longest Common Subsequence (LCS)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5614" y="5715000"/>
            <a:ext cx="11277598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602" y="914400"/>
            <a:ext cx="3597622" cy="3582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22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DP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Solve a problem by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solving overlapping subproblems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Memoization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</a:t>
            </a:r>
            <a:r>
              <a:rPr lang="en-US" sz="3000" dirty="0">
                <a:sym typeface="Wingdings" panose="05000000000000000000" pitchFamily="2" charset="2"/>
              </a:rPr>
              <a:t> subproblem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solutions</a:t>
            </a:r>
            <a:r>
              <a:rPr lang="en-US" sz="3000" dirty="0">
                <a:sym typeface="Wingdings" panose="05000000000000000000" pitchFamily="2" charset="2"/>
              </a:rPr>
              <a:t> for later use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Optimal Substructure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Subproblems</a:t>
            </a:r>
            <a:r>
              <a:rPr lang="en-US" sz="2800" dirty="0">
                <a:sym typeface="Wingdings" panose="05000000000000000000" pitchFamily="2" charset="2"/>
              </a:rPr>
              <a:t> should have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optimal solutions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ym typeface="Wingdings" panose="05000000000000000000" pitchFamily="2" charset="2"/>
              </a:rPr>
              <a:t>Combine optimal solutions for subproblems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ym typeface="Wingdings" panose="05000000000000000000" pitchFamily="2" charset="2"/>
              </a:rPr>
              <a:t>Get optimal solution for original problem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Top down</a:t>
            </a:r>
            <a:r>
              <a:rPr lang="en-US" sz="3000" dirty="0">
                <a:sym typeface="Wingdings" panose="05000000000000000000" pitchFamily="2" charset="2"/>
              </a:rPr>
              <a:t> approach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Recursive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Bottom up</a:t>
            </a:r>
            <a:r>
              <a:rPr lang="en-US" sz="3000" dirty="0">
                <a:sym typeface="Wingdings" panose="05000000000000000000" pitchFamily="2" charset="2"/>
              </a:rPr>
              <a:t> approach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Iterative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98" y="3435353"/>
            <a:ext cx="3483714" cy="258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0" y="4724400"/>
            <a:ext cx="11804650" cy="199707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598486"/>
            <a:ext cx="2300700" cy="27498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37" y="1711933"/>
            <a:ext cx="1324183" cy="1324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2" y="2895600"/>
            <a:ext cx="1850815" cy="18508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5029200"/>
            <a:ext cx="1771235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3122612" y="1828800"/>
            <a:ext cx="1585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Value: 3 </a:t>
            </a:r>
          </a:p>
          <a:p>
            <a:r>
              <a:rPr lang="en-US" sz="2800" dirty="0"/>
              <a:t>Weight: 2</a:t>
            </a:r>
            <a:endParaRPr lang="bg-BG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3122612" y="3460586"/>
            <a:ext cx="1585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Value: 1 </a:t>
            </a:r>
          </a:p>
          <a:p>
            <a:r>
              <a:rPr lang="en-US" sz="2800" dirty="0"/>
              <a:t>Weight: 2</a:t>
            </a:r>
            <a:endParaRPr lang="bg-BG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122612" y="5092372"/>
            <a:ext cx="1585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Value: 3</a:t>
            </a:r>
          </a:p>
          <a:p>
            <a:r>
              <a:rPr lang="en-US" sz="2800" dirty="0"/>
              <a:t>Weight: 1</a:t>
            </a:r>
            <a:endParaRPr lang="bg-BG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685212" y="3711796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27981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73485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4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079320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7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4027</Words>
  <Application>Microsoft Office PowerPoint</Application>
  <PresentationFormat>Custom</PresentationFormat>
  <Paragraphs>1012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1_SoftUni 16x9</vt:lpstr>
      <vt:lpstr>Dynamic Programming</vt:lpstr>
      <vt:lpstr>Table of Contents</vt:lpstr>
      <vt:lpstr>Have a Question?</vt:lpstr>
      <vt:lpstr>0/1 Knapsack Problem</vt:lpstr>
      <vt:lpstr>The "Knapsack" Problem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Variants</vt:lpstr>
      <vt:lpstr>0/1 Knapsack – Iterative Implementation</vt:lpstr>
      <vt:lpstr>Knapsack – Iterative Implementation (2)</vt:lpstr>
      <vt:lpstr>Knapsack – Iterative Implementation (3)</vt:lpstr>
      <vt:lpstr>The 0/1 Knapsack Problem</vt:lpstr>
      <vt:lpstr>Subset Sum</vt:lpstr>
      <vt:lpstr>Subset Sum Problem and Its Variations</vt:lpstr>
      <vt:lpstr>Subset Sum Problem (No Repeats)</vt:lpstr>
      <vt:lpstr>Subset Sum Problem (No Repeats)</vt:lpstr>
      <vt:lpstr>Subset Sum: How to Recover the Subset?</vt:lpstr>
      <vt:lpstr>Subset Sum (No Repeats + Subset Recovery)</vt:lpstr>
      <vt:lpstr>Subset Sum (No Repeats): Subset Recovery</vt:lpstr>
      <vt:lpstr>Subset Sum (with No Repeats)</vt:lpstr>
      <vt:lpstr>Subset Sum Problem (With Repeats)</vt:lpstr>
      <vt:lpstr>Subset Sum (With Repeats)</vt:lpstr>
      <vt:lpstr>Subset Sum (With Repeats): Recovery</vt:lpstr>
      <vt:lpstr>Subset Sum (With Repeats)</vt:lpstr>
      <vt:lpstr>Longest Common Subsequence (LCS)</vt:lpstr>
      <vt:lpstr>Longest Common Subsequence (LCS)</vt:lpstr>
      <vt:lpstr>LCS – Recursive Approach</vt:lpstr>
      <vt:lpstr>LCS – Recursive Formula</vt:lpstr>
      <vt:lpstr>Calculating the LCS Table</vt:lpstr>
      <vt:lpstr>Reconstructing the LCS Sequence</vt:lpstr>
      <vt:lpstr>Longest Common Subsequence (LCS)</vt:lpstr>
      <vt:lpstr>Summary</vt:lpstr>
      <vt:lpstr>Dynamic Programming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Course Instances - https://softuni.bg/opencourses/algorithms</dc:description>
  <cp:lastModifiedBy/>
  <cp:revision>1</cp:revision>
  <dcterms:created xsi:type="dcterms:W3CDTF">2014-01-02T17:00:34Z</dcterms:created>
  <dcterms:modified xsi:type="dcterms:W3CDTF">2018-03-23T15:04:27Z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